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Fira Code Medium"/>
      <p:regular r:id="rId45"/>
      <p:bold r:id="rId46"/>
    </p:embeddedFont>
    <p:embeddedFont>
      <p:font typeface="Fira Code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-italic.fntdata"/><Relationship Id="rId24" Type="http://schemas.openxmlformats.org/officeDocument/2006/relationships/slide" Target="slides/slide19.xml"/><Relationship Id="rId46" Type="http://schemas.openxmlformats.org/officeDocument/2006/relationships/font" Target="fonts/FiraCodeMedium-bold.fntdata"/><Relationship Id="rId23" Type="http://schemas.openxmlformats.org/officeDocument/2006/relationships/slide" Target="slides/slide18.xml"/><Relationship Id="rId45" Type="http://schemas.openxmlformats.org/officeDocument/2006/relationships/font" Target="fonts/FiraCode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FiraCode-bold.fntdata"/><Relationship Id="rId25" Type="http://schemas.openxmlformats.org/officeDocument/2006/relationships/slide" Target="slides/slide20.xml"/><Relationship Id="rId47" Type="http://schemas.openxmlformats.org/officeDocument/2006/relationships/font" Target="fonts/FiraCode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Hey everyone!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66a8ddc1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66a8ddc1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Double free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6aa77ca7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6aa77ca7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MINM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6aa77ca7d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6aa77ca7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6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Replay attack</a:t>
            </a:r>
            <a:endParaRPr b="1" sz="16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6aa77ca7d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6aa77ca7d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d835884c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d835884c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d835884c1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d835884c1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6aa77ca7d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6aa77ca7d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Some explanations…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d835884c1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d835884c1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6aa77ca7d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6aa77ca7d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6aa77cc9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6aa77cc9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CULPRIT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d835884c1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d835884c1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ru" sz="16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defensive mindset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6aa77cc9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6aa77cc9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6aa77cc9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6aa77cc9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 the princess is in another castle…</a:t>
            </a:r>
            <a:endParaRPr b="1"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6aa77cc9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6aa77cc9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Taking a detour</a:t>
            </a:r>
            <a:endParaRPr b="1"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6aa77cc9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6aa77cc9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Observe the wise ones</a:t>
            </a:r>
            <a:endParaRPr b="1"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6aa77cc9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6aa77cc9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Supply and demand</a:t>
            </a:r>
            <a:endParaRPr b="1"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6aa77cc9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6aa77cc9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6aa77cc9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6aa77cc9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Ropper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6aa77cc9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6aa77cc9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6aa77cc9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6aa77cc9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6aa77cc9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6aa77cc9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6aa77ca7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6aa77ca7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ru" sz="16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Going offensive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6aa77cc9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6aa77cc9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6aa77cc9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6aa77cc9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6aa77cc9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6aa77cc9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6aa77cc9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6aa77cc9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6aa77cc9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6aa77cc9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6aa77cc9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26aa77cc9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6aa77ca7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6aa77ca7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6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Vulnerabilities</a:t>
            </a:r>
            <a:endParaRPr b="1" sz="16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66a8ddc1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66a8ddc1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ru" sz="16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(and the things you love) are under attack!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66a8ddc1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66a8ddc1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ru" sz="16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Common targets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66a8ddc1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66a8ddc1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ru" sz="16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do they do it?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66a8ddc1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66a8ddc1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66a8ddc1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66a8ddc1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3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588"/>
            <a:ext cx="8839200" cy="386956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158650" y="4213575"/>
            <a:ext cx="4826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9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THE INVISIBLE ENEMIES</a:t>
            </a:r>
            <a:endParaRPr b="1" sz="29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69303"/>
            <a:ext cx="9144000" cy="568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17085"/>
            <a:ext cx="9144001" cy="1595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8550" y="0"/>
            <a:ext cx="94811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850" y="687232"/>
            <a:ext cx="6544301" cy="40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404" y="0"/>
            <a:ext cx="75752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Fira Code"/>
                <a:ea typeface="Fira Code"/>
                <a:cs typeface="Fira Code"/>
                <a:sym typeface="Fira Code"/>
              </a:rPr>
              <a:t>Hacking apart… a calculator</a:t>
            </a:r>
            <a:endParaRPr b="1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 b="0" l="0" r="32867" t="0"/>
          <a:stretch/>
        </p:blipFill>
        <p:spPr>
          <a:xfrm>
            <a:off x="311700" y="1152475"/>
            <a:ext cx="3825475" cy="37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326" y="1152475"/>
            <a:ext cx="5013192" cy="37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50" y="101850"/>
            <a:ext cx="6780643" cy="49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5893375" y="1152475"/>
            <a:ext cx="293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 txBox="1"/>
          <p:nvPr>
            <p:ph type="title"/>
          </p:nvPr>
        </p:nvSpPr>
        <p:spPr>
          <a:xfrm>
            <a:off x="2650975" y="27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Fira Code"/>
                <a:ea typeface="Fira Code"/>
                <a:cs typeface="Fira Code"/>
                <a:sym typeface="Fira Code"/>
              </a:rPr>
              <a:t>Extracting the required data</a:t>
            </a:r>
            <a:endParaRPr b="1"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86" y="0"/>
            <a:ext cx="84338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4829100" y="1152475"/>
            <a:ext cx="400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425" y="87713"/>
            <a:ext cx="6569150" cy="496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806" y="0"/>
            <a:ext cx="683038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/>
        </p:nvSpPr>
        <p:spPr>
          <a:xfrm>
            <a:off x="5085375" y="1307675"/>
            <a:ext cx="32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 txBox="1"/>
          <p:nvPr/>
        </p:nvSpPr>
        <p:spPr>
          <a:xfrm>
            <a:off x="5085375" y="1671300"/>
            <a:ext cx="2783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500">
                <a:latin typeface="Fira Code"/>
                <a:ea typeface="Fira Code"/>
                <a:cs typeface="Fira Code"/>
                <a:sym typeface="Fira Code"/>
              </a:rPr>
              <a:t>Something went wrong</a:t>
            </a:r>
            <a:endParaRPr b="1" sz="3500"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25" y="72650"/>
            <a:ext cx="8996751" cy="49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Some introduction pages…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29" y="0"/>
            <a:ext cx="851614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373" y="0"/>
            <a:ext cx="615525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Fira Code"/>
                <a:ea typeface="Fira Code"/>
                <a:cs typeface="Fira Code"/>
                <a:sym typeface="Fira Code"/>
              </a:rPr>
              <a:t>But the princess in another castle…</a:t>
            </a:r>
            <a:endParaRPr b="1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4075850" y="1152475"/>
            <a:ext cx="475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The program can jump anywhere we will it, but it won’t carry any data to the called function. On amd64 we pass data to functions via registers, which is a world away from the stack which we control</a:t>
            </a:r>
            <a:endParaRPr sz="2400">
              <a:solidFill>
                <a:schemeClr val="dk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764151" cy="389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Fira Code"/>
                <a:ea typeface="Fira Code"/>
                <a:cs typeface="Fira Code"/>
                <a:sym typeface="Fira Code"/>
              </a:rPr>
              <a:t>Taking a detour</a:t>
            </a:r>
            <a:endParaRPr b="1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5273725" y="1152475"/>
            <a:ext cx="355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So instead of going straight to the desired function, we’ll make a detour to some other procedures so that their epilogues would restock our registers with something more useful.</a:t>
            </a:r>
            <a:endParaRPr sz="2400">
              <a:solidFill>
                <a:schemeClr val="dk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87"/>
            <a:ext cx="4962034" cy="37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8034225" y="1152475"/>
            <a:ext cx="79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646" y="0"/>
            <a:ext cx="369150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624" y="0"/>
            <a:ext cx="30866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4170000" y="445025"/>
            <a:ext cx="46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Fira Code"/>
                <a:ea typeface="Fira Code"/>
                <a:cs typeface="Fira Code"/>
                <a:sym typeface="Fira Code"/>
              </a:rPr>
              <a:t>Supply and demand</a:t>
            </a:r>
            <a:endParaRPr b="1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4170025" y="1152475"/>
            <a:ext cx="466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Since we can choose where to jump, we may as well skip the unnecessary things and jump right to the end of some procedure.</a:t>
            </a:r>
            <a:endParaRPr sz="2400">
              <a:solidFill>
                <a:schemeClr val="dk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25" y="365388"/>
            <a:ext cx="3530180" cy="44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Fira Code"/>
                <a:ea typeface="Fira Code"/>
                <a:cs typeface="Fira Code"/>
                <a:sym typeface="Fira Code"/>
              </a:rPr>
              <a:t>Forging a chainmail</a:t>
            </a:r>
            <a:endParaRPr b="1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864900" y="1152475"/>
            <a:ext cx="496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A sequence of instructions ending with ret is called a </a:t>
            </a:r>
            <a:r>
              <a:rPr i="1" lang="ru">
                <a:solidFill>
                  <a:schemeClr val="dk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gadget</a:t>
            </a:r>
            <a:r>
              <a:rPr lang="ru">
                <a:solidFill>
                  <a:schemeClr val="dk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, and we’re essentially linking them together to get what’s called a </a:t>
            </a:r>
            <a:r>
              <a:rPr i="1" lang="ru">
                <a:solidFill>
                  <a:schemeClr val="dk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ROP chain</a:t>
            </a:r>
            <a:r>
              <a:rPr lang="ru">
                <a:solidFill>
                  <a:schemeClr val="dk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, where ROP stands for </a:t>
            </a:r>
            <a:r>
              <a:rPr i="1" lang="ru">
                <a:solidFill>
                  <a:schemeClr val="dk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return-oriented programming</a:t>
            </a:r>
            <a:r>
              <a:rPr lang="ru">
                <a:solidFill>
                  <a:schemeClr val="dk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.</a:t>
            </a:r>
            <a:endParaRPr>
              <a:solidFill>
                <a:schemeClr val="dk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480550" cy="34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Fira Code"/>
                <a:ea typeface="Fira Code"/>
                <a:cs typeface="Fira Code"/>
                <a:sym typeface="Fira Code"/>
              </a:rPr>
              <a:t>A quest for the missing link</a:t>
            </a:r>
            <a:endParaRPr b="1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531175" y="1181525"/>
            <a:ext cx="7634400" cy="16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The program we’ll use is called ropper. It’s written in Python and very easy to use:</a:t>
            </a:r>
            <a:endParaRPr>
              <a:solidFill>
                <a:schemeClr val="dk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8850"/>
            <a:ext cx="9659575" cy="10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Сюда надо будет вставить гифку или видос со скриптом, насколько я понял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тут много картинок со скриптом и их комментирование. Надо сюда этот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набор закинуть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Fira Code"/>
                <a:ea typeface="Fira Code"/>
                <a:cs typeface="Fira Code"/>
                <a:sym typeface="Fira Code"/>
              </a:rPr>
              <a:t>Defense measures</a:t>
            </a:r>
            <a:endParaRPr b="1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5433725" y="1152475"/>
            <a:ext cx="339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2900"/>
            <a:ext cx="5122023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Fira Code"/>
                <a:ea typeface="Fira Code"/>
                <a:cs typeface="Fira Code"/>
                <a:sym typeface="Fira Code"/>
              </a:rPr>
              <a:t>Going offensive</a:t>
            </a:r>
            <a:endParaRPr b="1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7"/>
            <a:ext cx="9144001" cy="388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Fira Code"/>
                <a:ea typeface="Fira Code"/>
                <a:cs typeface="Fira Code"/>
                <a:sym typeface="Fira Code"/>
              </a:rPr>
              <a:t>Isolation</a:t>
            </a:r>
            <a:endParaRPr b="1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5" name="Google Shape;255;p42"/>
          <p:cNvSpPr txBox="1"/>
          <p:nvPr>
            <p:ph idx="1" type="body"/>
          </p:nvPr>
        </p:nvSpPr>
        <p:spPr>
          <a:xfrm>
            <a:off x="5456400" y="1152475"/>
            <a:ext cx="337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3"/>
            <a:ext cx="514469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Fira Code"/>
                <a:ea typeface="Fira Code"/>
                <a:cs typeface="Fira Code"/>
                <a:sym typeface="Fira Code"/>
              </a:rPr>
              <a:t>Secret minimization</a:t>
            </a:r>
            <a:endParaRPr b="1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5827775" y="1152475"/>
            <a:ext cx="300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50" y="1152475"/>
            <a:ext cx="531266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Fira Code"/>
                <a:ea typeface="Fira Code"/>
                <a:cs typeface="Fira Code"/>
                <a:sym typeface="Fira Code"/>
              </a:rPr>
              <a:t>Audit</a:t>
            </a:r>
            <a:endParaRPr b="1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175" y="0"/>
            <a:ext cx="40444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Fira Code"/>
                <a:ea typeface="Fira Code"/>
                <a:cs typeface="Fira Code"/>
                <a:sym typeface="Fira Code"/>
              </a:rPr>
              <a:t>Using ready-made cryptographic systems</a:t>
            </a:r>
            <a:endParaRPr b="1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312" y="1152475"/>
            <a:ext cx="6923377" cy="389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Fira Code"/>
                <a:ea typeface="Fira Code"/>
                <a:cs typeface="Fira Code"/>
                <a:sym typeface="Fira Code"/>
              </a:rPr>
              <a:t>Updates</a:t>
            </a:r>
            <a:endParaRPr b="1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3" name="Google Shape;28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831" y="576338"/>
            <a:ext cx="7094794" cy="39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Тут QR коды на ссылки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Можно тут кто-нибудь эти ссылки напишет, или сразу QR зальет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Fira Code"/>
                <a:ea typeface="Fira Code"/>
                <a:cs typeface="Fira Code"/>
                <a:sym typeface="Fira Code"/>
              </a:rPr>
              <a:t>Some definitions</a:t>
            </a:r>
            <a:endParaRPr b="1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469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ru" sz="2981">
                <a:solidFill>
                  <a:schemeClr val="dk1"/>
                </a:solidFill>
                <a:highlight>
                  <a:schemeClr val="lt1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A </a:t>
            </a:r>
            <a:r>
              <a:rPr lang="ru" sz="2981" u="sng">
                <a:solidFill>
                  <a:schemeClr val="dk1"/>
                </a:solidFill>
                <a:highlight>
                  <a:schemeClr val="lt1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vulnerability</a:t>
            </a:r>
            <a:r>
              <a:rPr lang="ru" sz="2981">
                <a:solidFill>
                  <a:schemeClr val="dk1"/>
                </a:solidFill>
                <a:highlight>
                  <a:schemeClr val="lt1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is a bug that presents security problems.</a:t>
            </a:r>
            <a:endParaRPr sz="2981">
              <a:solidFill>
                <a:schemeClr val="dk1"/>
              </a:solidFill>
              <a:highlight>
                <a:schemeClr val="lt1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-3469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ru" sz="2981">
                <a:solidFill>
                  <a:schemeClr val="dk1"/>
                </a:solidFill>
                <a:highlight>
                  <a:schemeClr val="lt1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By </a:t>
            </a:r>
            <a:r>
              <a:rPr lang="ru" sz="2981" u="sng">
                <a:solidFill>
                  <a:schemeClr val="dk1"/>
                </a:solidFill>
                <a:highlight>
                  <a:schemeClr val="lt1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attacking</a:t>
            </a:r>
            <a:r>
              <a:rPr lang="ru" sz="2981">
                <a:solidFill>
                  <a:schemeClr val="dk1"/>
                </a:solidFill>
                <a:highlight>
                  <a:schemeClr val="lt1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a program, you use, or exploit, its vulnerabilities to do things undesired or unexpected of the program.</a:t>
            </a:r>
            <a:endParaRPr sz="2981">
              <a:solidFill>
                <a:schemeClr val="dk1"/>
              </a:solidFill>
              <a:highlight>
                <a:schemeClr val="lt1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-3469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ru" sz="2981">
                <a:solidFill>
                  <a:schemeClr val="dk1"/>
                </a:solidFill>
                <a:highlight>
                  <a:schemeClr val="lt1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An </a:t>
            </a:r>
            <a:r>
              <a:rPr lang="ru" sz="2981" u="sng">
                <a:solidFill>
                  <a:schemeClr val="dk1"/>
                </a:solidFill>
                <a:highlight>
                  <a:schemeClr val="lt1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attack</a:t>
            </a:r>
            <a:r>
              <a:rPr lang="ru" sz="2981">
                <a:solidFill>
                  <a:schemeClr val="dk1"/>
                </a:solidFill>
                <a:highlight>
                  <a:schemeClr val="lt1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is a way to break a security defense by exploiting a vulnerability.</a:t>
            </a:r>
            <a:endParaRPr sz="2981">
              <a:solidFill>
                <a:schemeClr val="dk1"/>
              </a:solidFill>
              <a:highlight>
                <a:schemeClr val="lt1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-3469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ru" sz="2981">
                <a:solidFill>
                  <a:schemeClr val="dk1"/>
                </a:solidFill>
                <a:highlight>
                  <a:schemeClr val="lt1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An </a:t>
            </a:r>
            <a:r>
              <a:rPr lang="ru" sz="2981" u="sng">
                <a:solidFill>
                  <a:schemeClr val="dk1"/>
                </a:solidFill>
                <a:highlight>
                  <a:schemeClr val="lt1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exploit</a:t>
            </a:r>
            <a:r>
              <a:rPr lang="ru" sz="2981">
                <a:solidFill>
                  <a:schemeClr val="dk1"/>
                </a:solidFill>
                <a:highlight>
                  <a:schemeClr val="lt1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is a program that chains attacks to break another program.</a:t>
            </a:r>
            <a:endParaRPr sz="2981">
              <a:solidFill>
                <a:schemeClr val="dk1"/>
              </a:solidFill>
              <a:highlight>
                <a:schemeClr val="lt1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-3469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ru" sz="2981">
                <a:solidFill>
                  <a:schemeClr val="dk1"/>
                </a:solidFill>
                <a:highlight>
                  <a:schemeClr val="lt1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And a </a:t>
            </a:r>
            <a:r>
              <a:rPr lang="ru" sz="2981" u="sng">
                <a:solidFill>
                  <a:schemeClr val="dk1"/>
                </a:solidFill>
                <a:highlight>
                  <a:schemeClr val="lt1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mitigation</a:t>
            </a:r>
            <a:r>
              <a:rPr lang="ru" sz="2981">
                <a:solidFill>
                  <a:schemeClr val="dk1"/>
                </a:solidFill>
                <a:highlight>
                  <a:schemeClr val="lt1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is a security measure designed to prevent, or at least harden, vulnerability exploitation. Usually by fixing a bug.</a:t>
            </a:r>
            <a:endParaRPr sz="2981">
              <a:solidFill>
                <a:schemeClr val="dk1"/>
              </a:solidFill>
              <a:highlight>
                <a:schemeClr val="lt1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25" y="363250"/>
            <a:ext cx="3973475" cy="29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9400" y="1789175"/>
            <a:ext cx="5104599" cy="233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675" y="2208500"/>
            <a:ext cx="3959481" cy="27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4877950" y="740775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type="title"/>
          </p:nvPr>
        </p:nvSpPr>
        <p:spPr>
          <a:xfrm>
            <a:off x="4406625" y="654525"/>
            <a:ext cx="493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Fira Code"/>
                <a:ea typeface="Fira Code"/>
                <a:cs typeface="Fira Code"/>
                <a:sym typeface="Fira Code"/>
              </a:rPr>
              <a:t>Common targets</a:t>
            </a:r>
            <a:endParaRPr b="1"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533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ru" sz="2000">
                <a:solidFill>
                  <a:schemeClr val="dk1"/>
                </a:solidFill>
                <a:highlight>
                  <a:schemeClr val="lt1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First, we’ll cover some theory on common vulnerabilities and attacks.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ru" sz="2000">
                <a:solidFill>
                  <a:schemeClr val="dk1"/>
                </a:solidFill>
                <a:highlight>
                  <a:schemeClr val="lt1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Then we’ll turn to practice and actually break a small program to show how it’s done!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ru" sz="2000">
                <a:solidFill>
                  <a:schemeClr val="dk1"/>
                </a:solidFill>
                <a:highlight>
                  <a:schemeClr val="lt1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Finally, we’ll tell you how you can reduce damage from attacks or avoid them altogether.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800" y="2453325"/>
            <a:ext cx="3678374" cy="456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912" y="0"/>
            <a:ext cx="93518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7875" y="0"/>
            <a:ext cx="9699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